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6" r:id="rId1"/>
  </p:sldMasterIdLst>
  <p:notesMasterIdLst>
    <p:notesMasterId r:id="rId14"/>
  </p:notesMasterIdLst>
  <p:sldIdLst>
    <p:sldId id="256" r:id="rId2"/>
    <p:sldId id="263" r:id="rId3"/>
    <p:sldId id="264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86667"/>
  </p:normalViewPr>
  <p:slideViewPr>
    <p:cSldViewPr snapToGrid="0" snapToObjects="1">
      <p:cViewPr varScale="1">
        <p:scale>
          <a:sx n="110" d="100"/>
          <a:sy n="110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BF539-884D-2049-83A5-58907986D1D2}" type="datetimeFigureOut">
              <a:rPr lang="en-US" smtClean="0"/>
              <a:t>5/14/19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B628E3-145E-4149-8C70-D0F8FA70D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70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thought it would be interesting to build a tool to further explore data and find the anomalies that are observed. This project is a stepping stone in that direction.</a:t>
            </a:r>
          </a:p>
          <a:p>
            <a:r>
              <a:rPr lang="en-US" dirty="0"/>
              <a:t>It allows some utility in exploring the sample space, but doesn’t specifically help identify anomalies yet, as it does not plot things over time or contain the necessary dimensionality.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44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keep improving this and get to the point where I can use it to examine what interesting things may be happening in isolated areas of the sample space, I want to</a:t>
            </a:r>
          </a:p>
          <a:p>
            <a:r>
              <a:rPr lang="en-US" dirty="0"/>
              <a:t>Use an animated radial hierarchy with the ability to move back and forward through highlighted selections.</a:t>
            </a:r>
          </a:p>
          <a:p>
            <a:r>
              <a:rPr lang="en-US" dirty="0"/>
              <a:t>The edges between nodes should be valued in dollar costs rather than overall deck similarity</a:t>
            </a:r>
          </a:p>
          <a:p>
            <a:r>
              <a:rPr lang="en-US" dirty="0"/>
              <a:t>And I still need to involve win rates and costs over time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23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39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gathering: as previously discussed, I gathered data from </a:t>
            </a:r>
            <a:r>
              <a:rPr lang="en-US" dirty="0" err="1"/>
              <a:t>MTGJSON.com</a:t>
            </a:r>
            <a:r>
              <a:rPr lang="en-US" dirty="0"/>
              <a:t>, </a:t>
            </a:r>
            <a:r>
              <a:rPr lang="en-US" dirty="0" err="1"/>
              <a:t>deckstats.net</a:t>
            </a:r>
            <a:r>
              <a:rPr lang="en-US" dirty="0"/>
              <a:t>, and MTGTop8.com</a:t>
            </a:r>
          </a:p>
          <a:p>
            <a:r>
              <a:rPr lang="en-US" dirty="0"/>
              <a:t>Data Cleaning: I primarily cleaned data with python</a:t>
            </a:r>
          </a:p>
          <a:p>
            <a:r>
              <a:rPr lang="en-US" dirty="0"/>
              <a:t>Data Exploration: I used frontend software from my company, </a:t>
            </a:r>
            <a:r>
              <a:rPr lang="en-US" dirty="0" err="1"/>
              <a:t>Microstrategy</a:t>
            </a:r>
            <a:r>
              <a:rPr lang="en-US" dirty="0"/>
              <a:t>, to explore network graphs of the data I gathered</a:t>
            </a:r>
          </a:p>
          <a:p>
            <a:r>
              <a:rPr lang="en-US" dirty="0"/>
              <a:t>Learning basics: web research, </a:t>
            </a:r>
            <a:r>
              <a:rPr lang="en-US" dirty="0" err="1"/>
              <a:t>coursera</a:t>
            </a:r>
            <a:r>
              <a:rPr lang="en-US" dirty="0"/>
              <a:t>, and lots of stack overflow</a:t>
            </a:r>
          </a:p>
          <a:p>
            <a:r>
              <a:rPr lang="en-US" dirty="0"/>
              <a:t>Force directed graph: D3 and again stack overflow</a:t>
            </a:r>
          </a:p>
          <a:p>
            <a:r>
              <a:rPr lang="en-US" dirty="0"/>
              <a:t>Radial graph: used D3 for data reading and element creation, </a:t>
            </a:r>
            <a:r>
              <a:rPr lang="en-US" dirty="0" err="1"/>
              <a:t>javascript</a:t>
            </a:r>
            <a:r>
              <a:rPr lang="en-US" dirty="0"/>
              <a:t> functions for math, and JSON for data </a:t>
            </a:r>
            <a:r>
              <a:rPr lang="en-US" dirty="0" err="1"/>
              <a:t>fiiles</a:t>
            </a:r>
            <a:endParaRPr lang="en-US" dirty="0"/>
          </a:p>
          <a:p>
            <a:r>
              <a:rPr lang="en-US" dirty="0"/>
              <a:t>Interactive features: mouseover and onclick events were used from D3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3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gathering was complete as of the last demo. </a:t>
            </a:r>
          </a:p>
          <a:p>
            <a:r>
              <a:rPr lang="en-US" dirty="0"/>
              <a:t>Data exploration had also been completed, though at the time I was rendering separate web pages for filtering. This is now conducted on a single page.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94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you’ve seen, I got a radial graph to function. </a:t>
            </a:r>
          </a:p>
          <a:p>
            <a:r>
              <a:rPr lang="en-US" dirty="0"/>
              <a:t>Transitions are still be bit beyond me, as I’m not making full use of </a:t>
            </a:r>
            <a:r>
              <a:rPr lang="en-US" dirty="0" err="1"/>
              <a:t>Javascript</a:t>
            </a:r>
            <a:r>
              <a:rPr lang="en-US" dirty="0"/>
              <a:t> yet. </a:t>
            </a:r>
          </a:p>
          <a:p>
            <a:r>
              <a:rPr lang="en-US" dirty="0"/>
              <a:t>Specifically, I’m still using functions and loops to draw elements</a:t>
            </a:r>
          </a:p>
          <a:p>
            <a:r>
              <a:rPr lang="en-US" dirty="0"/>
              <a:t>Highlighting was completed, and tooltips are also included, but do not show transition costs in terms of dollars. </a:t>
            </a:r>
          </a:p>
          <a:p>
            <a:r>
              <a:rPr lang="en-US" dirty="0"/>
              <a:t>It isn’t a far reach to get to that point, just a bit more data manipulation, as I currently have the data I’d need to </a:t>
            </a:r>
            <a:r>
              <a:rPr lang="en-US" dirty="0" err="1"/>
              <a:t>precalculate</a:t>
            </a:r>
            <a:r>
              <a:rPr lang="en-US" dirty="0"/>
              <a:t> it for each deck.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6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note of </a:t>
            </a:r>
            <a:r>
              <a:rPr lang="en-US" dirty="0" err="1"/>
              <a:t>precalculation</a:t>
            </a:r>
            <a:r>
              <a:rPr lang="en-US" dirty="0"/>
              <a:t>, I did implement that to overcome one of my prior obstacles: it also greatly improves render time.</a:t>
            </a:r>
          </a:p>
          <a:p>
            <a:r>
              <a:rPr lang="en-US" dirty="0"/>
              <a:t>I obtained better win/loss data, but think the best move is to utilize it alongside a cost function rather than just deck similarity, over time.</a:t>
            </a:r>
          </a:p>
          <a:p>
            <a:r>
              <a:rPr lang="en-US" dirty="0"/>
              <a:t>This lets you see how costs and win rates relate, and identify contrasting moves, which is something I’m interested in studying further.</a:t>
            </a:r>
          </a:p>
          <a:p>
            <a:endParaRPr lang="en-US" dirty="0"/>
          </a:p>
          <a:p>
            <a:r>
              <a:rPr lang="en-US" dirty="0"/>
              <a:t>I also currently have the number of players piloting each deck, which may also be useful in that research.</a:t>
            </a:r>
          </a:p>
          <a:p>
            <a:endParaRPr lang="en-US" dirty="0"/>
          </a:p>
          <a:p>
            <a:r>
              <a:rPr lang="en-US" dirty="0"/>
              <a:t>Finally, I have the tools to gather data in an ongoing basis now, so I can start compiling data to make this graph evolve over time as a new dimension.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056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I didn’t use any existing functions to create the layout, it took a tiny bit of trig to get the layout right. I didn’t have any particular need to start at a specific position, but you could update this to move the start point.</a:t>
            </a:r>
          </a:p>
          <a:p>
            <a:endParaRPr lang="en-US" dirty="0"/>
          </a:p>
          <a:p>
            <a:r>
              <a:rPr lang="en-US" dirty="0"/>
              <a:t>The edges were pretty trivial to layout after I had node positions calculated, but I was initially drawing them last because that was the mental order I had; that rendered them on top of nodes once I stopped printing everything in black and white.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1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just creates two subsets and then draws one one lighter and one darker. </a:t>
            </a:r>
          </a:p>
          <a:p>
            <a:r>
              <a:rPr lang="en-US" dirty="0"/>
              <a:t>The darker group then has the mouseover function added for the static tooltip.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36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I’m still rather iffy with </a:t>
            </a:r>
            <a:r>
              <a:rPr lang="en-US" dirty="0" err="1"/>
              <a:t>javascript</a:t>
            </a:r>
            <a:r>
              <a:rPr lang="en-US" dirty="0"/>
              <a:t>, some of the things I used to work around my limitations were</a:t>
            </a:r>
          </a:p>
          <a:p>
            <a:endParaRPr lang="en-US" dirty="0"/>
          </a:p>
          <a:p>
            <a:r>
              <a:rPr lang="en-US" dirty="0"/>
              <a:t>Using loops to add html elements</a:t>
            </a:r>
          </a:p>
          <a:p>
            <a:r>
              <a:rPr lang="en-US" dirty="0"/>
              <a:t>Lots of console printing to see what exactly I had just done to myself</a:t>
            </a:r>
          </a:p>
          <a:p>
            <a:r>
              <a:rPr lang="en-US" dirty="0"/>
              <a:t>And clearing everything between draws; this causes a flicker of a single frame in some cases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40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learned that force directed had more appeal to me as a novelty than actual utility for this dataset, which I probably should have just asked. </a:t>
            </a:r>
          </a:p>
          <a:p>
            <a:r>
              <a:rPr lang="en-US" dirty="0"/>
              <a:t>Radial layouts aren’t necessarily as simple as drawing lines. I think updating my visualization to arcs would definitely help clean it up some, but also</a:t>
            </a:r>
          </a:p>
          <a:p>
            <a:r>
              <a:rPr lang="en-US" dirty="0"/>
              <a:t>Just using a radial hierarchy, especially with the animated transitions we read about, should be the ultimate destination to explore this dataset. </a:t>
            </a:r>
          </a:p>
          <a:p>
            <a:endParaRPr lang="en-US" dirty="0"/>
          </a:p>
          <a:p>
            <a:r>
              <a:rPr lang="en-US" dirty="0"/>
              <a:t>Preprocessing data for drawing networks where possible is pretty great. I have some minor delays from data processing and redrawing, but the vast</a:t>
            </a:r>
          </a:p>
          <a:p>
            <a:r>
              <a:rPr lang="en-US" dirty="0"/>
              <a:t>Majority is pre processed. </a:t>
            </a:r>
          </a:p>
          <a:p>
            <a:endParaRPr lang="en-US" dirty="0"/>
          </a:p>
          <a:p>
            <a:r>
              <a:rPr lang="en-US" dirty="0"/>
              <a:t>I showed the work-in-progress to a fair number of people but without context. I got much better feedback once I gave context, so this became a bit of</a:t>
            </a:r>
          </a:p>
          <a:p>
            <a:r>
              <a:rPr lang="en-US" dirty="0"/>
              <a:t>An experiment in what context people need to understand a visualization. Going forward, I’ll start with the explanation before showing anyone a </a:t>
            </a:r>
          </a:p>
          <a:p>
            <a:r>
              <a:rPr lang="en-US" dirty="0"/>
              <a:t>Graph so that they can understand from the outset what is going 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628E3-145E-4149-8C70-D0F8FA70DC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7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672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9184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100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8488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3309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7607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35649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714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84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699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78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26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207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1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487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44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63EFA5E-FA76-400D-B3DC-F0BA90E6D107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31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D6E9DEC-419B-4CC5-A080-3B06BD5A8291}" type="datetimeFigureOut">
              <a:rPr lang="en-US" smtClean="0"/>
              <a:t>5/14/19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96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  <p:sldLayoutId id="214748376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AC99-AA71-F143-9F3A-FCE58588C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865974"/>
            <a:ext cx="8676222" cy="3643822"/>
          </a:xfrm>
        </p:spPr>
        <p:txBody>
          <a:bodyPr anchor="ctr">
            <a:normAutofit/>
          </a:bodyPr>
          <a:lstStyle/>
          <a:p>
            <a:r>
              <a:rPr lang="en-US" sz="6600" dirty="0"/>
              <a:t>A Framework for Exploring Game Metadata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741BC-F347-134F-8F10-50741710F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5590903"/>
            <a:ext cx="8676222" cy="9144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E6E6E6"/>
                </a:solidFill>
              </a:rPr>
              <a:t>Jericho McLeod</a:t>
            </a:r>
          </a:p>
        </p:txBody>
      </p:sp>
    </p:spTree>
    <p:extLst>
      <p:ext uri="{BB962C8B-B14F-4D97-AF65-F5344CB8AC3E}">
        <p14:creationId xmlns:p14="http://schemas.microsoft.com/office/powerpoint/2010/main" val="4294936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Lessons learned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1621970"/>
            <a:ext cx="10097588" cy="5144589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There are no one-size-fits-all visualization solutions</a:t>
            </a:r>
          </a:p>
          <a:p>
            <a:pPr lvl="1"/>
            <a:r>
              <a:rPr lang="en-US" sz="2400" b="1" dirty="0"/>
              <a:t>Force Directed does not always work</a:t>
            </a:r>
          </a:p>
          <a:p>
            <a:pPr lvl="1"/>
            <a:r>
              <a:rPr lang="en-US" sz="2400" b="1" dirty="0"/>
              <a:t>Radial layout takes careful consideration in implementation</a:t>
            </a:r>
          </a:p>
          <a:p>
            <a:pPr lvl="1"/>
            <a:r>
              <a:rPr lang="en-US" sz="2400" b="1" dirty="0"/>
              <a:t>Arcs may be better than lines</a:t>
            </a:r>
          </a:p>
          <a:p>
            <a:pPr lvl="1"/>
            <a:r>
              <a:rPr lang="en-US" sz="2400" b="1" dirty="0"/>
              <a:t>Hierarchical may be better than pure circle layouts</a:t>
            </a:r>
          </a:p>
          <a:p>
            <a:r>
              <a:rPr lang="en-US" sz="2400" b="1" dirty="0"/>
              <a:t>Pre-processing datasets is very useful for network visualizations</a:t>
            </a:r>
          </a:p>
          <a:p>
            <a:pPr lvl="1"/>
            <a:r>
              <a:rPr lang="en-US" sz="2400" b="1" dirty="0"/>
              <a:t>Many of the delays in my visualizations are from processing data in browser</a:t>
            </a:r>
          </a:p>
          <a:p>
            <a:r>
              <a:rPr lang="en-US" sz="2400" b="1" dirty="0"/>
              <a:t>Start with the reasons for a visualization; feedback from uninformed users will be more meaningful</a:t>
            </a:r>
          </a:p>
        </p:txBody>
      </p:sp>
    </p:spTree>
    <p:extLst>
      <p:ext uri="{BB962C8B-B14F-4D97-AF65-F5344CB8AC3E}">
        <p14:creationId xmlns:p14="http://schemas.microsoft.com/office/powerpoint/2010/main" val="1754480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Future 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1215342"/>
            <a:ext cx="10097588" cy="5551217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Implement animated radial graph with ‘back’ and ‘forward’ options across history of selections</a:t>
            </a:r>
          </a:p>
          <a:p>
            <a:pPr marL="0" indent="0">
              <a:buNone/>
            </a:pPr>
            <a:endParaRPr lang="en-US" sz="2800" b="1" dirty="0"/>
          </a:p>
          <a:p>
            <a:r>
              <a:rPr lang="en-US" sz="2800" b="1" dirty="0"/>
              <a:t>Implement edges by dollar cost of walking</a:t>
            </a:r>
          </a:p>
          <a:p>
            <a:pPr marL="0" indent="0">
              <a:buNone/>
            </a:pPr>
            <a:endParaRPr lang="en-US" sz="2800" b="1" dirty="0"/>
          </a:p>
          <a:p>
            <a:r>
              <a:rPr lang="en-US" sz="2800" b="1" dirty="0"/>
              <a:t>Compare win rates and costs over time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05583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D5F4EA-F2BF-D849-A8BD-674C4E3942EB}"/>
              </a:ext>
            </a:extLst>
          </p:cNvPr>
          <p:cNvSpPr txBox="1">
            <a:spLocks/>
          </p:cNvSpPr>
          <p:nvPr/>
        </p:nvSpPr>
        <p:spPr>
          <a:xfrm>
            <a:off x="846881" y="800483"/>
            <a:ext cx="10498237" cy="5257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600" dirty="0"/>
              <a:t>Thank you</a:t>
            </a:r>
          </a:p>
          <a:p>
            <a:pPr algn="ctr"/>
            <a:endParaRPr lang="en-US" sz="6600" dirty="0"/>
          </a:p>
          <a:p>
            <a:pPr algn="ctr"/>
            <a:r>
              <a:rPr lang="en-US" sz="6600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51671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097" y="413938"/>
            <a:ext cx="6132446" cy="1245326"/>
          </a:xfrm>
        </p:spPr>
        <p:txBody>
          <a:bodyPr>
            <a:normAutofit/>
          </a:bodyPr>
          <a:lstStyle/>
          <a:p>
            <a:r>
              <a:rPr lang="en-US" dirty="0"/>
              <a:t>Research Purpose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1844DE-8C10-0646-9617-9E0F4C872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52" y="324202"/>
            <a:ext cx="2437265" cy="620959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4904" y="1659265"/>
            <a:ext cx="8377644" cy="487453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1" dirty="0"/>
              <a:t>How do we study behavior in a large sample space?</a:t>
            </a:r>
          </a:p>
          <a:p>
            <a:pPr lvl="1">
              <a:lnSpc>
                <a:spcPct val="90000"/>
              </a:lnSpc>
            </a:pPr>
            <a:r>
              <a:rPr lang="en-US" sz="2800" b="1" dirty="0"/>
              <a:t>Model the sample space</a:t>
            </a:r>
          </a:p>
          <a:p>
            <a:pPr lvl="1">
              <a:lnSpc>
                <a:spcPct val="90000"/>
              </a:lnSpc>
            </a:pPr>
            <a:r>
              <a:rPr lang="en-US" sz="2800" b="1" dirty="0"/>
              <a:t>evaluate the model</a:t>
            </a:r>
          </a:p>
          <a:p>
            <a:pPr lvl="1">
              <a:lnSpc>
                <a:spcPct val="90000"/>
              </a:lnSpc>
            </a:pPr>
            <a:r>
              <a:rPr lang="en-US" sz="2800" b="1" dirty="0"/>
              <a:t>Utilize the model</a:t>
            </a:r>
          </a:p>
          <a:p>
            <a:pPr>
              <a:lnSpc>
                <a:spcPct val="90000"/>
              </a:lnSpc>
            </a:pPr>
            <a:r>
              <a:rPr lang="en-US" sz="3200" b="1" dirty="0"/>
              <a:t>How do we determine model components?</a:t>
            </a:r>
          </a:p>
          <a:p>
            <a:pPr lvl="1">
              <a:lnSpc>
                <a:spcPct val="90000"/>
              </a:lnSpc>
            </a:pPr>
            <a:r>
              <a:rPr lang="en-US" sz="2800" b="1" dirty="0"/>
              <a:t>Explore the sample space</a:t>
            </a:r>
          </a:p>
          <a:p>
            <a:pPr>
              <a:lnSpc>
                <a:spcPct val="90000"/>
              </a:lnSpc>
            </a:pPr>
            <a:r>
              <a:rPr lang="en-US" sz="3200" b="1" dirty="0"/>
              <a:t>Given a specific sample space can I create a useful tool for exploratory analysis?</a:t>
            </a:r>
          </a:p>
        </p:txBody>
      </p:sp>
    </p:spTree>
    <p:extLst>
      <p:ext uri="{BB962C8B-B14F-4D97-AF65-F5344CB8AC3E}">
        <p14:creationId xmlns:p14="http://schemas.microsoft.com/office/powerpoint/2010/main" val="3379024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Project </a:t>
            </a:r>
            <a:r>
              <a:rPr lang="en-US" sz="2800" dirty="0" err="1">
                <a:solidFill>
                  <a:schemeClr val="accent2"/>
                </a:solidFill>
              </a:rPr>
              <a:t>ProCESS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217" y="1362479"/>
            <a:ext cx="9405258" cy="5495521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Data gathering</a:t>
            </a:r>
          </a:p>
          <a:p>
            <a:r>
              <a:rPr lang="en-US" sz="2800" b="1" dirty="0"/>
              <a:t>Data Cleaning</a:t>
            </a:r>
          </a:p>
          <a:p>
            <a:r>
              <a:rPr lang="en-US" sz="2800" b="1" dirty="0"/>
              <a:t>Data exploration</a:t>
            </a:r>
          </a:p>
          <a:p>
            <a:r>
              <a:rPr lang="en-US" sz="2800" b="1" dirty="0"/>
              <a:t>Learn the basics of JavaScript and D3.js</a:t>
            </a:r>
          </a:p>
          <a:p>
            <a:r>
              <a:rPr lang="en-US" sz="2800" b="1" dirty="0"/>
              <a:t>Create force directed graph – not functional for analysis</a:t>
            </a:r>
          </a:p>
          <a:p>
            <a:r>
              <a:rPr lang="en-US" sz="2800" b="1" dirty="0"/>
              <a:t>Create radial graph</a:t>
            </a:r>
          </a:p>
          <a:p>
            <a:r>
              <a:rPr lang="en-US" sz="2800" b="1" dirty="0"/>
              <a:t>Implement interactive features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0705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Process Scorecard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568" y="1621971"/>
            <a:ext cx="7303832" cy="5495521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Data Gathering</a:t>
            </a:r>
          </a:p>
          <a:p>
            <a:pPr lvl="1"/>
            <a:r>
              <a:rPr lang="en-US" sz="2600" b="1" dirty="0"/>
              <a:t>Python API wrapper for </a:t>
            </a:r>
            <a:r>
              <a:rPr lang="en-US" sz="2600" b="1" dirty="0" err="1"/>
              <a:t>tcgplayer</a:t>
            </a:r>
            <a:endParaRPr lang="en-US" sz="2600" b="1" dirty="0"/>
          </a:p>
          <a:p>
            <a:pPr lvl="1"/>
            <a:r>
              <a:rPr lang="en-US" sz="2600" b="1" dirty="0"/>
              <a:t>Manual data gathering from mtgtop8</a:t>
            </a:r>
            <a:endParaRPr lang="en-US" sz="2800" b="1" dirty="0"/>
          </a:p>
          <a:p>
            <a:r>
              <a:rPr lang="en-US" sz="2800" b="1" dirty="0"/>
              <a:t>Data Exploration using force directed graphs</a:t>
            </a:r>
          </a:p>
          <a:p>
            <a:pPr lvl="1"/>
            <a:r>
              <a:rPr lang="en-US" sz="2600" b="1" dirty="0"/>
              <a:t>Jaccard’s Similarity</a:t>
            </a:r>
          </a:p>
          <a:p>
            <a:pPr lvl="1"/>
            <a:r>
              <a:rPr lang="en-US" sz="2600" b="1" dirty="0"/>
              <a:t>Filtering by price and card type</a:t>
            </a:r>
          </a:p>
          <a:p>
            <a:pPr lvl="1"/>
            <a:r>
              <a:rPr lang="en-US" sz="2600" b="1" dirty="0"/>
              <a:t>Color by deck type</a:t>
            </a:r>
          </a:p>
          <a:p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D1B7B1-78ED-C24D-8DF8-3F0B669F9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219" y="3261204"/>
            <a:ext cx="4403470" cy="1301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096AB3-710C-1542-8F1C-14DCA59F1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4292" y="1779570"/>
            <a:ext cx="3167324" cy="11178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0F4169-FE59-8B44-BA1F-16188E9FD1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3189" y="4888972"/>
            <a:ext cx="1149531" cy="134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6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Process Scorecard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498" y="1890584"/>
            <a:ext cx="6086868" cy="4549405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800" b="1" dirty="0"/>
              <a:t>Use radial graph with interactivity through single-page filtering</a:t>
            </a:r>
          </a:p>
          <a:p>
            <a:pPr lvl="1"/>
            <a:r>
              <a:rPr lang="en-US" sz="2600" b="1" dirty="0"/>
              <a:t>Implemented</a:t>
            </a:r>
          </a:p>
          <a:p>
            <a:r>
              <a:rPr lang="en-US" sz="2800" b="1" dirty="0"/>
              <a:t>Implement Transitions</a:t>
            </a:r>
          </a:p>
          <a:p>
            <a:pPr lvl="1"/>
            <a:r>
              <a:rPr lang="en-US" sz="2600" b="1" dirty="0"/>
              <a:t>Not Implemented</a:t>
            </a:r>
          </a:p>
          <a:p>
            <a:r>
              <a:rPr lang="en-US" sz="2800" b="1" dirty="0"/>
              <a:t>Highlight decks with click</a:t>
            </a:r>
          </a:p>
          <a:p>
            <a:pPr lvl="1"/>
            <a:r>
              <a:rPr lang="en-US" sz="2600" b="1" dirty="0"/>
              <a:t>Implemented</a:t>
            </a:r>
          </a:p>
          <a:p>
            <a:r>
              <a:rPr lang="en-US" sz="2800" b="1" dirty="0"/>
              <a:t>Tooltip showing transition costs to other decks</a:t>
            </a:r>
          </a:p>
          <a:p>
            <a:pPr lvl="1"/>
            <a:r>
              <a:rPr lang="en-US" sz="2600" b="1" dirty="0"/>
              <a:t>Partially implemented</a:t>
            </a:r>
          </a:p>
          <a:p>
            <a:endParaRPr lang="en-US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538DCE-E7CA-A14E-9141-1E5805109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240" y="1047750"/>
            <a:ext cx="44577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8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6F16C-F931-6945-BF16-53360A7E6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Progress toward 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E8AC-A724-5142-BF61-C6E57F98E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509" y="1711299"/>
            <a:ext cx="8778239" cy="4872381"/>
          </a:xfrm>
        </p:spPr>
        <p:txBody>
          <a:bodyPr anchor="ctr">
            <a:normAutofit fontScale="92500" lnSpcReduction="20000"/>
          </a:bodyPr>
          <a:lstStyle/>
          <a:p>
            <a:endParaRPr lang="en-US" sz="2800" dirty="0"/>
          </a:p>
          <a:p>
            <a:r>
              <a:rPr lang="en-US" sz="2800" b="1" dirty="0"/>
              <a:t>Deal with computational expense of cost filtering</a:t>
            </a:r>
          </a:p>
          <a:p>
            <a:pPr lvl="1"/>
            <a:r>
              <a:rPr lang="en-US" sz="2600" b="1" dirty="0"/>
              <a:t>Pre-calculated for visualization using Python</a:t>
            </a:r>
          </a:p>
          <a:p>
            <a:pPr lvl="1"/>
            <a:r>
              <a:rPr lang="en-US" sz="2600" b="1" dirty="0"/>
              <a:t>Implemented in current visualization</a:t>
            </a:r>
          </a:p>
          <a:p>
            <a:r>
              <a:rPr lang="en-US" sz="2800" b="1" dirty="0"/>
              <a:t>Include win/loss data</a:t>
            </a:r>
          </a:p>
          <a:p>
            <a:pPr lvl="1"/>
            <a:r>
              <a:rPr lang="en-US" sz="2600" b="1" dirty="0"/>
              <a:t>Data obtained </a:t>
            </a:r>
          </a:p>
          <a:p>
            <a:r>
              <a:rPr lang="en-US" sz="2800" b="1" dirty="0"/>
              <a:t>Include player quantities with deck data</a:t>
            </a:r>
          </a:p>
          <a:p>
            <a:pPr lvl="1"/>
            <a:r>
              <a:rPr lang="en-US" sz="2600" b="1" dirty="0"/>
              <a:t>Solved at data gathering phase</a:t>
            </a:r>
          </a:p>
          <a:p>
            <a:r>
              <a:rPr lang="en-US" sz="2800" b="1" dirty="0"/>
              <a:t>Compile over time to study meta topology</a:t>
            </a:r>
          </a:p>
          <a:p>
            <a:pPr lvl="1"/>
            <a:r>
              <a:rPr lang="en-US" sz="2600" b="1" dirty="0"/>
              <a:t>Solved at data source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B37A8-D693-6543-A135-CC645C0D9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489" y="3230559"/>
            <a:ext cx="4608002" cy="191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61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Page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217" y="1362479"/>
            <a:ext cx="9405258" cy="5495521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Nodes in a Radial Layout</a:t>
            </a:r>
          </a:p>
          <a:p>
            <a:pPr lvl="1"/>
            <a:r>
              <a:rPr lang="en-US" sz="2600" b="1" dirty="0"/>
              <a:t>Calculate (</a:t>
            </a:r>
            <a:r>
              <a:rPr lang="en-US" sz="2600" b="1" dirty="0" err="1"/>
              <a:t>x,y</a:t>
            </a:r>
            <a:r>
              <a:rPr lang="en-US" sz="2600" b="1" dirty="0"/>
              <a:t>) Coordinates</a:t>
            </a:r>
          </a:p>
          <a:p>
            <a:pPr lvl="1"/>
            <a:r>
              <a:rPr lang="en-US" sz="2600" b="1" dirty="0"/>
              <a:t>X = circle width * radius * Cos(2𝜋 * (index of node / length of node list) )</a:t>
            </a:r>
          </a:p>
          <a:p>
            <a:pPr lvl="1"/>
            <a:r>
              <a:rPr lang="en-US" sz="2600" b="1" dirty="0"/>
              <a:t>Y = circle width * radius * Sin(2𝜋 * (index of node / length of node list) )</a:t>
            </a:r>
          </a:p>
          <a:p>
            <a:r>
              <a:rPr lang="en-US" sz="2800" b="1" dirty="0"/>
              <a:t>Edges in graph:</a:t>
            </a:r>
          </a:p>
          <a:p>
            <a:pPr lvl="1"/>
            <a:r>
              <a:rPr lang="en-US" sz="2600" b="1" dirty="0"/>
              <a:t>Line from Node A (</a:t>
            </a:r>
            <a:r>
              <a:rPr lang="en-US" sz="2600" b="1" dirty="0" err="1"/>
              <a:t>x,y</a:t>
            </a:r>
            <a:r>
              <a:rPr lang="en-US" sz="2600" b="1" dirty="0"/>
              <a:t>) coordinates to Node B (</a:t>
            </a:r>
            <a:r>
              <a:rPr lang="en-US" sz="2600" b="1" dirty="0" err="1"/>
              <a:t>x,y</a:t>
            </a:r>
            <a:r>
              <a:rPr lang="en-US" sz="2600" b="1" dirty="0"/>
              <a:t>) coordinates</a:t>
            </a:r>
          </a:p>
          <a:p>
            <a:pPr lvl="1"/>
            <a:r>
              <a:rPr lang="en-US" sz="2600" b="1" dirty="0"/>
              <a:t>Draw first so that nodes draw on top of edges</a:t>
            </a:r>
          </a:p>
        </p:txBody>
      </p:sp>
    </p:spTree>
    <p:extLst>
      <p:ext uri="{BB962C8B-B14F-4D97-AF65-F5344CB8AC3E}">
        <p14:creationId xmlns:p14="http://schemas.microsoft.com/office/powerpoint/2010/main" val="1851945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Page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1621971"/>
            <a:ext cx="9405258" cy="4450492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Highlighting Logic:</a:t>
            </a:r>
          </a:p>
          <a:p>
            <a:pPr lvl="1"/>
            <a:r>
              <a:rPr lang="en-US" sz="2800" b="1" dirty="0"/>
              <a:t>Loop through link list</a:t>
            </a:r>
          </a:p>
          <a:p>
            <a:pPr lvl="2"/>
            <a:r>
              <a:rPr lang="en-US" sz="2400" b="1" dirty="0"/>
              <a:t>If target node in link: copy to highlight list</a:t>
            </a:r>
          </a:p>
          <a:p>
            <a:pPr lvl="2"/>
            <a:r>
              <a:rPr lang="en-US" sz="2400" b="1" dirty="0"/>
              <a:t>If target node not in link: copy to non-highlight list</a:t>
            </a:r>
          </a:p>
          <a:p>
            <a:pPr lvl="1"/>
            <a:r>
              <a:rPr lang="en-US" sz="2800" b="1" dirty="0"/>
              <a:t>Draw non-highlight list with lighter colors</a:t>
            </a:r>
          </a:p>
          <a:p>
            <a:pPr lvl="1"/>
            <a:r>
              <a:rPr lang="en-US" sz="2800" b="1" dirty="0"/>
              <a:t>Draw highlight list with darker colors second to appear on top</a:t>
            </a:r>
          </a:p>
        </p:txBody>
      </p:sp>
    </p:spTree>
    <p:extLst>
      <p:ext uri="{BB962C8B-B14F-4D97-AF65-F5344CB8AC3E}">
        <p14:creationId xmlns:p14="http://schemas.microsoft.com/office/powerpoint/2010/main" val="1264132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45001A-D823-5549-B427-11033907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753228"/>
            <a:ext cx="9668017" cy="8687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Page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2A884A-DE7C-8540-B6F1-1157BCA9D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1621971"/>
            <a:ext cx="9405258" cy="4450492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Workarounds used frequently</a:t>
            </a:r>
          </a:p>
          <a:p>
            <a:r>
              <a:rPr lang="en-US" sz="2800" b="1" dirty="0"/>
              <a:t>I have a poor understanding DOM interface and retrieving current data structures in console</a:t>
            </a:r>
          </a:p>
          <a:p>
            <a:pPr lvl="1"/>
            <a:r>
              <a:rPr lang="en-US" sz="2400" b="1" dirty="0"/>
              <a:t>For (</a:t>
            </a:r>
            <a:r>
              <a:rPr lang="en-US" sz="2400" b="1" dirty="0" err="1"/>
              <a:t>i</a:t>
            </a:r>
            <a:r>
              <a:rPr lang="en-US" sz="2400" b="1" dirty="0"/>
              <a:t>=0; </a:t>
            </a:r>
            <a:r>
              <a:rPr lang="en-US" sz="2400" b="1" dirty="0" err="1"/>
              <a:t>i</a:t>
            </a:r>
            <a:r>
              <a:rPr lang="en-US" sz="2400" b="1" dirty="0"/>
              <a:t>&lt;</a:t>
            </a:r>
            <a:r>
              <a:rPr lang="en-US" sz="2400" b="1" dirty="0" err="1"/>
              <a:t>someData.length</a:t>
            </a:r>
            <a:r>
              <a:rPr lang="en-US" sz="2400" b="1" dirty="0"/>
              <a:t>; </a:t>
            </a:r>
            <a:r>
              <a:rPr lang="en-US" sz="2400" b="1" dirty="0" err="1"/>
              <a:t>i</a:t>
            </a:r>
            <a:r>
              <a:rPr lang="en-US" sz="2400" b="1" dirty="0"/>
              <a:t>++) { }</a:t>
            </a:r>
          </a:p>
          <a:p>
            <a:pPr lvl="1"/>
            <a:r>
              <a:rPr lang="en-US" sz="2400" b="1" dirty="0" err="1"/>
              <a:t>Console.log</a:t>
            </a:r>
            <a:r>
              <a:rPr lang="en-US" sz="2400" b="1" dirty="0"/>
              <a:t>(</a:t>
            </a:r>
            <a:r>
              <a:rPr lang="en-US" sz="2400" b="1" dirty="0" err="1"/>
              <a:t>someData</a:t>
            </a:r>
            <a:r>
              <a:rPr lang="en-US" sz="2400" b="1" dirty="0"/>
              <a:t>[</a:t>
            </a:r>
            <a:r>
              <a:rPr lang="en-US" sz="2400" b="1" dirty="0" err="1"/>
              <a:t>i</a:t>
            </a:r>
            <a:r>
              <a:rPr lang="en-US" sz="2400" b="1" dirty="0"/>
              <a:t>])</a:t>
            </a:r>
          </a:p>
          <a:p>
            <a:pPr lvl="1"/>
            <a:r>
              <a:rPr lang="en-US" sz="2400" b="1" dirty="0"/>
              <a:t>D3.selectAll(“</a:t>
            </a:r>
            <a:r>
              <a:rPr lang="en-US" sz="2400" b="1" dirty="0" err="1"/>
              <a:t>someClass</a:t>
            </a:r>
            <a:r>
              <a:rPr lang="en-US" sz="2400" b="1" dirty="0"/>
              <a:t> &gt; *”).remove()</a:t>
            </a:r>
          </a:p>
        </p:txBody>
      </p:sp>
    </p:spTree>
    <p:extLst>
      <p:ext uri="{BB962C8B-B14F-4D97-AF65-F5344CB8AC3E}">
        <p14:creationId xmlns:p14="http://schemas.microsoft.com/office/powerpoint/2010/main" val="28780796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1390</Words>
  <Application>Microsoft Macintosh PowerPoint</Application>
  <PresentationFormat>Widescreen</PresentationFormat>
  <Paragraphs>143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Mesh</vt:lpstr>
      <vt:lpstr>A Framework for Exploring Game Metadata</vt:lpstr>
      <vt:lpstr>Research Purpose</vt:lpstr>
      <vt:lpstr>Project ProCESS</vt:lpstr>
      <vt:lpstr>Process Scorecard</vt:lpstr>
      <vt:lpstr>Process Scorecard</vt:lpstr>
      <vt:lpstr>Progress toward Future Steps</vt:lpstr>
      <vt:lpstr>Page Design</vt:lpstr>
      <vt:lpstr>Page Design</vt:lpstr>
      <vt:lpstr>Page Design</vt:lpstr>
      <vt:lpstr>Lessons learned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Framework for Exploring Game Metadata</dc:title>
  <dc:creator>McLeod, Jericho</dc:creator>
  <cp:lastModifiedBy>McLeod, Jericho</cp:lastModifiedBy>
  <cp:revision>1</cp:revision>
  <dcterms:created xsi:type="dcterms:W3CDTF">2019-05-14T19:19:32Z</dcterms:created>
  <dcterms:modified xsi:type="dcterms:W3CDTF">2019-05-14T19:20:22Z</dcterms:modified>
</cp:coreProperties>
</file>